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264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3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0"/>
            <a:ext cx="3657600" cy="6858000"/>
          </a:xfrm>
          <a:prstGeom prst="rect">
            <a:avLst/>
          </a:prstGeom>
          <a:solidFill>
            <a:srgbClr val="1E3252"/>
          </a:solidFill>
          <a:ln/>
        </p:spPr>
      </p:sp>
      <p:pic>
        <p:nvPicPr>
          <p:cNvPr id="3" name="Image 0" descr="/home/claude/mktr/icon_c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040" y="2651760"/>
            <a:ext cx="1737360" cy="1737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8368" y="904048"/>
            <a:ext cx="7315200" cy="696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tr-TR" sz="1500" b="1" kern="0" spc="300" dirty="0">
                <a:solidFill>
                  <a:srgbClr val="C9A227"/>
                </a:solidFill>
              </a:rPr>
              <a:t>T.C.</a:t>
            </a:r>
          </a:p>
          <a:p>
            <a:pPr marL="0" indent="0" algn="ctr">
              <a:buNone/>
            </a:pPr>
            <a:r>
              <a:rPr lang="en-US" sz="1500" b="1" kern="0" spc="300" dirty="0">
                <a:solidFill>
                  <a:srgbClr val="C9A227"/>
                </a:solidFill>
              </a:rPr>
              <a:t>TİCARET BAKANLIĞI</a:t>
            </a:r>
            <a:endParaRPr lang="tr-TR" sz="1500" b="1" kern="0" spc="300" dirty="0">
              <a:solidFill>
                <a:srgbClr val="C9A227"/>
              </a:solidFill>
            </a:endParaRPr>
          </a:p>
          <a:p>
            <a:pPr marL="0" indent="0" algn="ctr">
              <a:buNone/>
            </a:pPr>
            <a:r>
              <a:rPr lang="tr-TR" sz="1500" b="1" kern="0" spc="300" dirty="0">
                <a:solidFill>
                  <a:srgbClr val="C9A227"/>
                </a:solidFill>
              </a:rPr>
              <a:t>AYDIN TİCARET İL MÜDÜRLÜĞÜ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40080" y="1874520"/>
            <a:ext cx="75895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Motorlu Kara Taşıtlarının</a:t>
            </a:r>
            <a:endParaRPr lang="en-US" sz="4000" dirty="0"/>
          </a:p>
          <a:p>
            <a:pPr marL="0" indent="0" algn="ctr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Kiralanması Hakkında</a:t>
            </a:r>
            <a:endParaRPr lang="en-US" sz="4000" dirty="0"/>
          </a:p>
          <a:p>
            <a:pPr marL="0" indent="0" algn="ctr">
              <a:lnSpc>
                <a:spcPts val="4600"/>
              </a:lnSpc>
              <a:buNone/>
            </a:pPr>
            <a:r>
              <a:rPr lang="en-US" sz="40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Yönetmelik</a:t>
            </a:r>
            <a:r>
              <a:rPr lang="tr-TR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Sunumu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658368" y="4434840"/>
            <a:ext cx="128016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46177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7CEDB"/>
                </a:solidFill>
              </a:rPr>
              <a:t>15 Ağustos 2026 tarihli ve 33341 sayılı Resmî Gazete'de yayımlanan, sektörün ilk bütüncül düzenlemesi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40080" y="59436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227"/>
                </a:solidFill>
              </a:rPr>
              <a:t>Yürürlük: </a:t>
            </a:r>
            <a:r>
              <a:rPr lang="en-US" sz="1400" dirty="0">
                <a:solidFill>
                  <a:srgbClr val="FFFFFF"/>
                </a:solidFill>
              </a:rPr>
              <a:t>1 Ocak 2027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HASAR YÖNETIMI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Hasar ve Arıza Sorumluluğu (Madde 16)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6858000" cy="4526280"/>
          </a:xfrm>
          <a:prstGeom prst="roundRect">
            <a:avLst>
              <a:gd name="adj" fmla="val 1616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719072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Genel İlkeler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95528" y="224942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1033272" y="2148840"/>
            <a:ext cx="6172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Kiracıdan kaynaklanmadığı ispatlanamayan arızalarda kusur kiracıya yüklenemez (Madde 16/4).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95528" y="3182112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1033272" y="3081528"/>
            <a:ext cx="6172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Hasar/maliyet, yalnızca yetkili ve bağımsız ekspertiz raporuyla belgelenirse kiracıdan talep edilebilir; işletmeyle bağlantılı kişilerin raporu geçerli değildir (Madde 16/5).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95528" y="411480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33272" y="4014216"/>
            <a:ext cx="6172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İşletme, kiracının ve ek sürücünün hasar kaynaklı mali sorumluluğunu güvence altına almakla yükümlüdür; bu genellikle kasko sigortasıyla yerine getirilir (Madde 16/10).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95528" y="5047488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1033272" y="4946904"/>
            <a:ext cx="6172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Fiziki teslim olmadan yapılan iadelerde, bırakma sonrası oluşan hasardan kiracı sorumlu tutulamaz (Madde 16/7).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589520" y="1554480"/>
            <a:ext cx="4023360" cy="4526280"/>
          </a:xfrm>
          <a:prstGeom prst="roundRect">
            <a:avLst>
              <a:gd name="adj" fmla="val 1818"/>
            </a:avLst>
          </a:prstGeom>
          <a:solidFill>
            <a:srgbClr val="FDEDEB"/>
          </a:solidFill>
          <a:ln w="12700">
            <a:solidFill>
              <a:srgbClr val="B23A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818120" y="1719072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2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Güvence Kapsamı Dışı Haller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863840" y="2478024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17" name="Text 15"/>
          <p:cNvSpPr/>
          <p:nvPr/>
        </p:nvSpPr>
        <p:spPr>
          <a:xfrm>
            <a:off x="8065008" y="2350008"/>
            <a:ext cx="3429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4A2A26"/>
                </a:solidFill>
              </a:rPr>
              <a:t>Alkol/uyuşturucu etkisinde araç kullanımı, ciddi trafik ihlalleri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863840" y="3346704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19" name="Text 17"/>
          <p:cNvSpPr/>
          <p:nvPr/>
        </p:nvSpPr>
        <p:spPr>
          <a:xfrm>
            <a:off x="8065008" y="3218688"/>
            <a:ext cx="3429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4A2A26"/>
                </a:solidFill>
              </a:rPr>
              <a:t>Kiracı veya sorumlu olduğu kişilerce kasten verilen zararlar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863840" y="4215384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1" name="Text 19"/>
          <p:cNvSpPr/>
          <p:nvPr/>
        </p:nvSpPr>
        <p:spPr>
          <a:xfrm>
            <a:off x="8065008" y="4087368"/>
            <a:ext cx="3429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4A2A26"/>
                </a:solidFill>
              </a:rPr>
              <a:t>Taşıtın yetkisiz kişilerce kullanılması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7863840" y="5084064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3" name="Text 21"/>
          <p:cNvSpPr/>
          <p:nvPr/>
        </p:nvSpPr>
        <p:spPr>
          <a:xfrm>
            <a:off x="8065008" y="4956048"/>
            <a:ext cx="3429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4A2A26"/>
                </a:solidFill>
              </a:rPr>
              <a:t>Taşıtın yasa dışı faaliyetlerde kullanılması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YÜKÜMLÜLÜKLERI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İlan Platformları ve Haksız Ticari Uygulamalar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</a:rPr>
              <a:t>Madde 18-19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Platform Yükümlülükleri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66928" y="206654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1938528"/>
            <a:ext cx="5212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Üyelik/kayıt öncesi Bilgi Sistemi üzerinden yetki belgesi kontrolü yapmak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66928" y="2688336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804672" y="2560320"/>
            <a:ext cx="5212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Yetki belgesi numarası ve işletme adının ilanlarda gösterilmesini sağlamak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66928" y="3310128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3182112"/>
            <a:ext cx="5212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Taşıta ilişkin ilan verme yetkisini yayımdan önce doğrulamak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66928" y="393192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3803904"/>
            <a:ext cx="5212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Talep ve şikâyetler için erişilebilir müşteri hizmeti sunmak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66928" y="4553712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804672" y="4425696"/>
            <a:ext cx="5212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Yanıltıcı ilanları önleyici tedbirler almak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63640" y="1554480"/>
            <a:ext cx="5349240" cy="4526280"/>
          </a:xfrm>
          <a:prstGeom prst="roundRect">
            <a:avLst>
              <a:gd name="adj" fmla="val 1616"/>
            </a:avLst>
          </a:prstGeom>
          <a:solidFill>
            <a:srgbClr val="15233D"/>
          </a:solidFill>
          <a:ln/>
        </p:spPr>
      </p:sp>
      <p:sp>
        <p:nvSpPr>
          <p:cNvPr id="17" name="Text 15"/>
          <p:cNvSpPr/>
          <p:nvPr/>
        </p:nvSpPr>
        <p:spPr>
          <a:xfrm>
            <a:off x="6492240" y="1700784"/>
            <a:ext cx="4892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Aracı Platform İçin Haksız Sayılan Uygulamalar (Örnekler)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510528" y="2432304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6711696" y="2304288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E8ECF3"/>
                </a:solidFill>
              </a:rPr>
              <a:t>Kiracı bilgilerinin işletmeye zamanında/eksiksiz iletilmemesi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510528" y="3054096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/>
          <p:nvPr/>
        </p:nvSpPr>
        <p:spPr>
          <a:xfrm>
            <a:off x="6711696" y="2926080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E8ECF3"/>
                </a:solidFill>
              </a:rPr>
              <a:t>İşletme ödemesinin, taşıt tesliminden itibaren 5 iş günü içinde yapılmaması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510528" y="3675888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711696" y="3547872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E8ECF3"/>
                </a:solidFill>
              </a:rPr>
              <a:t>İzinsiz veri kullanımı (pazarlama, reklam, rekabet amaçlı)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510528" y="4297680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5" name="Text 23"/>
          <p:cNvSpPr/>
          <p:nvPr/>
        </p:nvSpPr>
        <p:spPr>
          <a:xfrm>
            <a:off x="6711696" y="4169664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E8ECF3"/>
                </a:solidFill>
              </a:rPr>
              <a:t>Nesnel ölçüt olmadan işletmenin sıralamada geri düşürülmesi veya hizmetinin kısıtlanması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510528" y="4919472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711696" y="4791456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E8ECF3"/>
                </a:solidFill>
              </a:rPr>
              <a:t>Sözleşme hükümlerinde geçmişe yönelik, işletme aleyhine değişiklik yapılması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510528" y="5541264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9" name="Text 27"/>
          <p:cNvSpPr/>
          <p:nvPr/>
        </p:nvSpPr>
        <p:spPr>
          <a:xfrm>
            <a:off x="6711696" y="5413248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E8ECF3"/>
                </a:solidFill>
              </a:rPr>
              <a:t>Kiracının usulüne uygun iptalinde işletmeden hizmet bedeli talep edilmesi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 VE DENETIM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Bilgi Sistemi, Denetim ve İdari Yaptırımlar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611880" cy="4297680"/>
          </a:xfrm>
          <a:prstGeom prst="roundRect">
            <a:avLst>
              <a:gd name="adj" fmla="val 2025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828800"/>
            <a:ext cx="685800" cy="68580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6" name="Image 0" descr="/home/claude/mktr/icon_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" y="1993392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69748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Bilgi Sistemi (Madde 20)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795528" y="3392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6"/>
          <p:cNvSpPr/>
          <p:nvPr/>
        </p:nvSpPr>
        <p:spPr>
          <a:xfrm>
            <a:off x="978408" y="326440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Bakanlık tarafından oluşturulur; kiralama faaliyetlerini ve taşıtları takip eder.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95528" y="416966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8"/>
          <p:cNvSpPr/>
          <p:nvPr/>
        </p:nvSpPr>
        <p:spPr>
          <a:xfrm>
            <a:off x="978408" y="404164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Yetkili işletmelerin güncel listesine buradan erişilir.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795528" y="494690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0"/>
          <p:cNvSpPr/>
          <p:nvPr/>
        </p:nvSpPr>
        <p:spPr>
          <a:xfrm>
            <a:off x="978408" y="481888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Taşıtlar kiralamaya konu edilmeden önce sisteme kaydedilir.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416552" y="1600200"/>
            <a:ext cx="3611880" cy="4297680"/>
          </a:xfrm>
          <a:prstGeom prst="roundRect">
            <a:avLst>
              <a:gd name="adj" fmla="val 2025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690872" y="1828800"/>
            <a:ext cx="685800" cy="68580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16" name="Image 1" descr="/home/claude/mktr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4" y="1993392"/>
            <a:ext cx="365760" cy="3657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645152" y="269748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Denetim (Madde 22)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4663440" y="3392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9" name="Text 15"/>
          <p:cNvSpPr/>
          <p:nvPr/>
        </p:nvSpPr>
        <p:spPr>
          <a:xfrm>
            <a:off x="4846320" y="326440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Bakanlık, il müdürlükleri aracılığıyla da denetim yapabilir.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4663440" y="416966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1" name="Text 17"/>
          <p:cNvSpPr/>
          <p:nvPr/>
        </p:nvSpPr>
        <p:spPr>
          <a:xfrm>
            <a:off x="4846320" y="404164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Yetkili idareler ön inceleme mahiyetinde denetim yapar.</a:t>
            </a:r>
            <a:endParaRPr lang="en-US" sz="1100" dirty="0"/>
          </a:p>
        </p:txBody>
      </p:sp>
      <p:sp>
        <p:nvSpPr>
          <p:cNvPr id="22" name="Shape 18"/>
          <p:cNvSpPr/>
          <p:nvPr/>
        </p:nvSpPr>
        <p:spPr>
          <a:xfrm>
            <a:off x="4663440" y="494690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3" name="Text 19"/>
          <p:cNvSpPr/>
          <p:nvPr/>
        </p:nvSpPr>
        <p:spPr>
          <a:xfrm>
            <a:off x="4846320" y="481888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Denetim sonuçları 15 gün içinde il müdürlüğüne bildirilir.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8284464" y="1600200"/>
            <a:ext cx="3611880" cy="4297680"/>
          </a:xfrm>
          <a:prstGeom prst="roundRect">
            <a:avLst>
              <a:gd name="adj" fmla="val 2025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8558784" y="1828800"/>
            <a:ext cx="685800" cy="68580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26" name="Image 2" descr="/home/claude/mktr/icon_gave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76" y="1993392"/>
            <a:ext cx="365760" cy="36576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8513064" y="269748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Yaptırımlar (Madde 22/3)</a:t>
            </a:r>
            <a:endParaRPr lang="en-US" sz="1450" dirty="0"/>
          </a:p>
        </p:txBody>
      </p:sp>
      <p:sp>
        <p:nvSpPr>
          <p:cNvPr id="28" name="Shape 23"/>
          <p:cNvSpPr/>
          <p:nvPr/>
        </p:nvSpPr>
        <p:spPr>
          <a:xfrm>
            <a:off x="8531352" y="3392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9" name="Text 24"/>
          <p:cNvSpPr/>
          <p:nvPr/>
        </p:nvSpPr>
        <p:spPr>
          <a:xfrm>
            <a:off x="8714232" y="326440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Aykırı davrananlara 6563 ve 6585 sayılı Kanunlardaki idari para cezaları uygulanır.</a:t>
            </a:r>
            <a:endParaRPr lang="en-US" sz="1100" dirty="0"/>
          </a:p>
        </p:txBody>
      </p:sp>
      <p:sp>
        <p:nvSpPr>
          <p:cNvPr id="30" name="Shape 25"/>
          <p:cNvSpPr/>
          <p:nvPr/>
        </p:nvSpPr>
        <p:spPr>
          <a:xfrm>
            <a:off x="8531352" y="416966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1" name="Text 26"/>
          <p:cNvSpPr/>
          <p:nvPr/>
        </p:nvSpPr>
        <p:spPr>
          <a:xfrm>
            <a:off x="8714232" y="404164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Bakanlık, ceza uygulama yetkisini il müdürlüklerine devredebilir.</a:t>
            </a:r>
            <a:endParaRPr lang="en-US" sz="1100" dirty="0"/>
          </a:p>
        </p:txBody>
      </p:sp>
      <p:sp>
        <p:nvSpPr>
          <p:cNvPr id="32" name="Shape 27"/>
          <p:cNvSpPr/>
          <p:nvPr/>
        </p:nvSpPr>
        <p:spPr>
          <a:xfrm>
            <a:off x="8531352" y="494690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3" name="Text 28"/>
          <p:cNvSpPr/>
          <p:nvPr/>
        </p:nvSpPr>
        <p:spPr>
          <a:xfrm>
            <a:off x="8714232" y="4818888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Belgeler işlem tarihinden itibaren 5 yıl saklanır (Madde 21).</a:t>
            </a:r>
            <a:endParaRPr lang="en-US" sz="1100" dirty="0"/>
          </a:p>
        </p:txBody>
      </p:sp>
      <p:sp>
        <p:nvSpPr>
          <p:cNvPr id="34" name="Text 29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35" name="Text 30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3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YÜRÜRLÜK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Geçiş Süreci ve Yürürlük Takvimi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352044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2272284" y="2048256"/>
            <a:ext cx="256032" cy="25603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42316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Ocak 2027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3520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Yönetmelik Yürürlüğe Girer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3474720"/>
            <a:ext cx="32461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C7CEDB"/>
                </a:solidFill>
              </a:rPr>
              <a:t>Madde 23 uyarınca yönetmeliğin geneli bu tarihte yürürlüğe girer.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480560" y="2148840"/>
            <a:ext cx="352044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Shape 8"/>
          <p:cNvSpPr/>
          <p:nvPr/>
        </p:nvSpPr>
        <p:spPr>
          <a:xfrm>
            <a:off x="6112764" y="2048256"/>
            <a:ext cx="256032" cy="25603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4480560" y="242316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Temmuz 2027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480560" y="2834640"/>
            <a:ext cx="3520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Mevcut İşletmeler İçin Yetki Belgesi Süresi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17720" y="3474720"/>
            <a:ext cx="32461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C7CEDB"/>
                </a:solidFill>
              </a:rPr>
              <a:t>Yürürlük tarihinde faal olan işletmelerin faaliyetlerini sürdürebilmesi için yetki belgesi alması gerekir (Geçici Madde 1/1).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321040" y="2148840"/>
            <a:ext cx="352044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Shape 13"/>
          <p:cNvSpPr/>
          <p:nvPr/>
        </p:nvSpPr>
        <p:spPr>
          <a:xfrm>
            <a:off x="9953244" y="2048256"/>
            <a:ext cx="256032" cy="25603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8321040" y="242316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Ocak 2028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321040" y="2834640"/>
            <a:ext cx="3520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Filo ve Platform Yükümlülüklerinde Geçiş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58200" y="3474720"/>
            <a:ext cx="32461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C7CEDB"/>
                </a:solidFill>
              </a:rPr>
              <a:t>Asgari hibrit/elektrikli taşıt sayısı, taşıt yaş/km şartları (mevcut işletmeler için) ve platformların Madde 18 yükümlülükleri bu tarihe kadar aranmaz (Geçici Madde 1/3-4).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40080" y="6172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AA6BC"/>
                </a:solidFill>
              </a:rPr>
              <a:t>Not: Bakanlık, Geçici Madde 1'de belirtilen süreleri bir yıla kadar uzatmaya yetkilidir.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KAPANIŞ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Öne Çıkan Noktalar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486400" cy="1828800"/>
          </a:xfrm>
          <a:prstGeom prst="roundRect">
            <a:avLst>
              <a:gd name="adj" fmla="val 40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1947672"/>
            <a:ext cx="640080" cy="64008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6" name="Image 0" descr="/home/claude/mktr/icon_c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103120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89280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Sektörün ilk bütüncül düzenlemesi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600200" y="2350008"/>
            <a:ext cx="4206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Yetki belgesinden platform yükümlülüklerine uzanan kapsamlı bir çerçeve getiriyor.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309360" y="1691640"/>
            <a:ext cx="5486400" cy="1828800"/>
          </a:xfrm>
          <a:prstGeom prst="roundRect">
            <a:avLst>
              <a:gd name="adj" fmla="val 40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65392" y="1947672"/>
            <a:ext cx="640080" cy="64008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11" name="Image 1" descr="/home/claude/mktr/icon_us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2103120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60920" y="189280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Yetki belgesi zorunlu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7360920" y="2350008"/>
            <a:ext cx="4206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Ticari kiralama faaliyeti, il müdürlüğünce verilen yetki belgesine bağlanıyor.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48640" y="3749040"/>
            <a:ext cx="5486400" cy="1828800"/>
          </a:xfrm>
          <a:prstGeom prst="roundRect">
            <a:avLst>
              <a:gd name="adj" fmla="val 40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04672" y="4005072"/>
            <a:ext cx="640080" cy="64008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16" name="Image 2" descr="/home/claude/mktr/icon_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4160520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395020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Tüketici odaklı güvenceler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1600200" y="4407408"/>
            <a:ext cx="4206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Depozito, rezervasyon, hasar ispat yükü ve iade süreleri net kurallara bağlanıyor.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309360" y="3749040"/>
            <a:ext cx="5486400" cy="1828800"/>
          </a:xfrm>
          <a:prstGeom prst="roundRect">
            <a:avLst>
              <a:gd name="adj" fmla="val 40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65392" y="4005072"/>
            <a:ext cx="640080" cy="64008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21" name="Image 3" descr="/home/claude/mktr/icon_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4160520"/>
            <a:ext cx="347472" cy="34747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60920" y="395020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Dijital takip: Bilgi Sistemi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7360920" y="4407408"/>
            <a:ext cx="4206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Yetki belgesi, taşıt kaydı ve denetim süreçleri tek sistem üzerinden yürütülüyor.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548640" y="5989320"/>
            <a:ext cx="11064240" cy="18288"/>
          </a:xfrm>
          <a:prstGeom prst="rect">
            <a:avLst/>
          </a:prstGeom>
          <a:solidFill>
            <a:srgbClr val="E4E6EA"/>
          </a:solidFill>
          <a:ln/>
        </p:spPr>
      </p:sp>
      <p:sp>
        <p:nvSpPr>
          <p:cNvPr id="25" name="Text 19"/>
          <p:cNvSpPr/>
          <p:nvPr/>
        </p:nvSpPr>
        <p:spPr>
          <a:xfrm>
            <a:off x="548640" y="6108192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B6472"/>
                </a:solidFill>
              </a:rPr>
              <a:t>Kaynak: </a:t>
            </a:r>
            <a:r>
              <a:rPr lang="en-US" sz="1050" i="1" dirty="0">
                <a:solidFill>
                  <a:srgbClr val="5B6472"/>
                </a:solidFill>
              </a:rPr>
              <a:t>15 Ağustos 2026 tarihli ve 33341 sayılı Resmî Gazete — Ticaret Bakanlığından yayımlanan Motorlu Kara Taşıtlarının Kiralanması Hakkında Yönetmelik.</a:t>
            </a:r>
            <a:endParaRPr lang="en-US" sz="1050" dirty="0"/>
          </a:p>
        </p:txBody>
      </p:sp>
      <p:sp>
        <p:nvSpPr>
          <p:cNvPr id="26" name="Text 20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BAKIŞ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Amaç, Kapsam ve Dayanak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  <a:effectLst>
            <a:outerShdw blurRad="76200" dist="25400" dir="5400000" algn="bl" rotWithShape="0">
              <a:srgbClr val="8C8C8C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920240"/>
            <a:ext cx="822960" cy="82296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6" name="Image 0" descr="/home/claude/mktr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21031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88036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Amaç (Madde 1)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2960" y="3401568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31384A"/>
                </a:solidFill>
              </a:rPr>
              <a:t>Motorlu kara taşıtlarının kiralanması faaliyetlerine ilişkin usul ve esasları düzenlemek.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416552" y="160020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  <a:effectLst>
            <a:outerShdw blurRad="76200" dist="25400" dir="5400000" algn="bl" rotWithShape="0">
              <a:srgbClr val="8C8C8C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36592" y="1920240"/>
            <a:ext cx="822960" cy="82296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11" name="Image 1" descr="/home/claude/mktr/icon_c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472" y="21031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90872" y="288036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Kapsam (Madde 2)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690872" y="3401568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31384A"/>
                </a:solidFill>
              </a:rPr>
              <a:t>Gerçek/tüzel kişi tacirler ile esnaf ve sanatkârların tüketicilere yönelik motorlu kara taşıtı kiralama faaliyetleri; yetki belgesi, Bilgi Sistemi, sözleşme, rezervasyon, ilan ve aracı platform yükümlülükleri.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284464" y="160020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  <a:effectLst>
            <a:outerShdw blurRad="76200" dist="25400" dir="5400000" algn="bl" rotWithShape="0">
              <a:srgbClr val="8C8C8C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04504" y="1920240"/>
            <a:ext cx="822960" cy="822960"/>
          </a:xfrm>
          <a:prstGeom prst="ellipse">
            <a:avLst/>
          </a:prstGeom>
          <a:solidFill>
            <a:srgbClr val="15233D"/>
          </a:solidFill>
          <a:ln/>
        </p:spPr>
      </p:sp>
      <p:pic>
        <p:nvPicPr>
          <p:cNvPr id="16" name="Image 2" descr="/home/claude/mktr/icon_gave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7384" y="210312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558784" y="288036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Dayanak (Madde 3)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558784" y="3401568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31384A"/>
                </a:solidFill>
              </a:rPr>
              <a:t>6585 sayılı Perakende Ticaretin Düzenlenmesi Hakkında Kanun, 6563 sayılı Elektronik Ticaretin Düzenlenmesi Hakkında Kanun ve 1 sayılı Cumhurbaşkanlığı Kararnamesi.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23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BAKIŞ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Kapsam Dışında Kalan Kiralamalar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7CEDB"/>
                </a:solidFill>
              </a:rPr>
              <a:t>Yönetmeliğin 2. maddesinin ikinci fıkrasına göre aşağıdaki kiralama türleri kapsam dışıdır.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2697480" cy="3520440"/>
          </a:xfrm>
          <a:prstGeom prst="roundRect">
            <a:avLst>
              <a:gd name="adj" fmla="val 2373"/>
            </a:avLst>
          </a:prstGeom>
          <a:solidFill>
            <a:srgbClr val="1E3252"/>
          </a:solidFill>
          <a:ln w="12700">
            <a:solidFill>
              <a:srgbClr val="33456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77340" y="23317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pic>
        <p:nvPicPr>
          <p:cNvPr id="7" name="Image 0" descr="/home/claude/mktr/icon_ba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246888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20040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Uzun Süreli Kiralamalar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3931920"/>
            <a:ext cx="2240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C7CEDB"/>
                </a:solidFill>
              </a:rPr>
              <a:t>30 gün veya daha uzun süreli, kesintisiz kiralama hizmetleri.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447288" y="2057400"/>
            <a:ext cx="2697480" cy="3520440"/>
          </a:xfrm>
          <a:prstGeom prst="roundRect">
            <a:avLst>
              <a:gd name="adj" fmla="val 2373"/>
            </a:avLst>
          </a:prstGeom>
          <a:solidFill>
            <a:srgbClr val="1E3252"/>
          </a:solidFill>
          <a:ln w="12700">
            <a:solidFill>
              <a:srgbClr val="33456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75988" y="23317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pic>
        <p:nvPicPr>
          <p:cNvPr id="12" name="Image 1" descr="/home/claude/mktr/icon_ba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148" y="246888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30168" y="320040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Tüketici Olmayana Kısa Süreli Kiralama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3675888" y="3931920"/>
            <a:ext cx="2240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C7CEDB"/>
                </a:solidFill>
              </a:rPr>
              <a:t>Kiracısı tüketici niteliği taşımayan kısa süreli kiralamalar.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345936" y="2057400"/>
            <a:ext cx="2697480" cy="3520440"/>
          </a:xfrm>
          <a:prstGeom prst="roundRect">
            <a:avLst>
              <a:gd name="adj" fmla="val 2373"/>
            </a:avLst>
          </a:prstGeom>
          <a:solidFill>
            <a:srgbClr val="1E3252"/>
          </a:solidFill>
          <a:ln w="12700">
            <a:solidFill>
              <a:srgbClr val="33456B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374636" y="23317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pic>
        <p:nvPicPr>
          <p:cNvPr id="17" name="Image 2" descr="/home/claude/mktr/icon_ba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796" y="2468880"/>
            <a:ext cx="365760" cy="3657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528816" y="320040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Paylaşımlı Kiralamalar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6574536" y="3931920"/>
            <a:ext cx="2240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C7CEDB"/>
                </a:solidFill>
              </a:rPr>
              <a:t>Ortak taşıt havuzundan dakikalık/saatlik, sabit teslim noktası gerektirmeyen hizmetler.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9244584" y="2057400"/>
            <a:ext cx="2697480" cy="3520440"/>
          </a:xfrm>
          <a:prstGeom prst="roundRect">
            <a:avLst>
              <a:gd name="adj" fmla="val 2373"/>
            </a:avLst>
          </a:prstGeom>
          <a:solidFill>
            <a:srgbClr val="1E3252"/>
          </a:solidFill>
          <a:ln w="12700">
            <a:solidFill>
              <a:srgbClr val="33456B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0273284" y="23317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pic>
        <p:nvPicPr>
          <p:cNvPr id="22" name="Image 3" descr="/home/claude/mktr/icon_ba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44" y="2468880"/>
            <a:ext cx="365760" cy="36576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427464" y="3200400"/>
            <a:ext cx="2331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Kamp Taşıtı Kiralamaları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9473184" y="3931920"/>
            <a:ext cx="2240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C7CEDB"/>
                </a:solidFill>
              </a:rPr>
              <a:t>Kamp amaçlı motorlu kara taşıtlarının kiralanması.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 BELGESI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Yetki Belgesi Zorunluluğu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FBF3DC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664208"/>
            <a:ext cx="10515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5233D"/>
                </a:solidFill>
              </a:rPr>
              <a:t>Madde 5:  </a:t>
            </a:r>
            <a:r>
              <a:rPr lang="en-US" sz="1350" dirty="0">
                <a:solidFill>
                  <a:srgbClr val="3A3020"/>
                </a:solidFill>
              </a:rPr>
              <a:t>Yetki belgesi olmadan ticari faaliyet kapsamında motorlu kara taşıtı kiralama faaliyetinde bulunulamaz. Aksi Bakanlıkça tespit edilmedikçe her kiralama işlemi ticari faaliyet kabul edilir.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48640" y="2834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Yetki Belgesi Nasıl Alınır?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291840"/>
            <a:ext cx="310896" cy="310896"/>
          </a:xfrm>
          <a:prstGeom prst="ellipse">
            <a:avLst/>
          </a:prstGeom>
          <a:solidFill>
            <a:srgbClr val="15233D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29184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51560" y="3246120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Başvuru, ilgili ticaret il müdürlüğüne Bilgi Sistemi üzerinden yapılır (Madde 5/2).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913632"/>
            <a:ext cx="310896" cy="310896"/>
          </a:xfrm>
          <a:prstGeom prst="ellipse">
            <a:avLst/>
          </a:prstGeom>
          <a:solidFill>
            <a:srgbClr val="15233D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91363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51560" y="3867912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Şartları taşıyan işletmeye başvuru tarihinden itibaren 10 gün içinde belge düzenlenir (Madde 7/3).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535424"/>
            <a:ext cx="310896" cy="310896"/>
          </a:xfrm>
          <a:prstGeom prst="ellipse">
            <a:avLst/>
          </a:prstGeom>
          <a:solidFill>
            <a:srgbClr val="15233D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53542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51560" y="4489704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Belge her işletme için ayrı düzenlenir ve devredilemez (Madde 5/4).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5157216"/>
            <a:ext cx="310896" cy="310896"/>
          </a:xfrm>
          <a:prstGeom prst="ellipse">
            <a:avLst/>
          </a:prstGeom>
          <a:solidFill>
            <a:srgbClr val="15233D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515721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51560" y="5111496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Reddedilen başvurularda gerekçeye Bilgi Sisteminde yer verilir (Madde 7/4).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537960" y="2834640"/>
            <a:ext cx="5074920" cy="3246120"/>
          </a:xfrm>
          <a:prstGeom prst="roundRect">
            <a:avLst>
              <a:gd name="adj" fmla="val 2254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66560" y="299923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2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Yetki Belgesinin İptali (Madde 9)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766560" y="3575304"/>
            <a:ext cx="109728" cy="109728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2" name="Text 20"/>
          <p:cNvSpPr/>
          <p:nvPr/>
        </p:nvSpPr>
        <p:spPr>
          <a:xfrm>
            <a:off x="7022592" y="3447288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Şartlardan birinin kaybı ve süresinde giderilmemesi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766560" y="4142232"/>
            <a:ext cx="109728" cy="109728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4" name="Text 22"/>
          <p:cNvSpPr/>
          <p:nvPr/>
        </p:nvSpPr>
        <p:spPr>
          <a:xfrm>
            <a:off x="7022592" y="4014216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Tadil başvurusunun süresinde yapılmaması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766560" y="4709160"/>
            <a:ext cx="109728" cy="109728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6" name="Text 24"/>
          <p:cNvSpPr/>
          <p:nvPr/>
        </p:nvSpPr>
        <p:spPr>
          <a:xfrm>
            <a:off x="7022592" y="4581144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Yönetmeliğe aykırılığın giderilmemesi veya tekrarı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766560" y="5266944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i="1" dirty="0">
                <a:solidFill>
                  <a:srgbClr val="5B6472"/>
                </a:solidFill>
              </a:rPr>
              <a:t>İptal edilen işletmeye ve yetkililerine 1 yıl süreyle yeniden belge verilmez.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 BELGESI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Yetki Belgesi Verilmesinde Aranan Şartlar (Madde 6)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İşletme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196596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18288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Gelir veya kurumlar vergisi mükellefi olmak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66928" y="2496312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350008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Meslek odasına kayıtlı olmak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302666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28575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Vergi/oda kaydında kiralama faaliyetinin bulunması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66928" y="3557016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749808" y="3602736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ts val="1300"/>
              </a:lnSpc>
              <a:buNone/>
            </a:pPr>
            <a:r>
              <a:rPr lang="tr-TR" sz="1200" b="0" i="0" dirty="0">
                <a:solidFill>
                  <a:srgbClr val="505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İş yerinin yetkili satıcılık, sigortacılık, yol yardım ve çekici hizmetleri ile lastik ve aksesuar satışı gibi faaliyetler dışında mesleki ya da ticari faaliyet veya ikamet amacıyla kullanılmaması,</a:t>
            </a:r>
            <a:endParaRPr lang="en-US" sz="11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43400" y="1600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Kiralama Sorumlusu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361688" y="196596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4599432" y="18288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18 yaşını doldurmuş olmak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361688" y="2496312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4599432" y="2359152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En az ilköğretim mezunu olmak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361688" y="302666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4599432" y="2889504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İflas etmemiş / itibarı iade edilmiş olmak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361688" y="3557016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/>
          <p:nvPr/>
        </p:nvSpPr>
        <p:spPr>
          <a:xfrm>
            <a:off x="4599432" y="3419856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Belirtilen suçlardan hüküm </a:t>
            </a:r>
            <a:r>
              <a:rPr lang="en-US" sz="1150" dirty="0" err="1">
                <a:solidFill>
                  <a:srgbClr val="31384A"/>
                </a:solidFill>
              </a:rPr>
              <a:t>giymemiş</a:t>
            </a:r>
            <a:r>
              <a:rPr lang="en-US" sz="1150" dirty="0">
                <a:solidFill>
                  <a:srgbClr val="31384A"/>
                </a:solidFill>
              </a:rPr>
              <a:t> </a:t>
            </a:r>
            <a:r>
              <a:rPr lang="en-US" sz="1150" dirty="0" err="1">
                <a:solidFill>
                  <a:srgbClr val="31384A"/>
                </a:solidFill>
              </a:rPr>
              <a:t>olmak</a:t>
            </a:r>
            <a:endParaRPr lang="tr-TR" sz="1150" dirty="0">
              <a:solidFill>
                <a:srgbClr val="31384A"/>
              </a:solidFill>
            </a:endParaRPr>
          </a:p>
          <a:p>
            <a:pPr marL="0" indent="0">
              <a:lnSpc>
                <a:spcPts val="1300"/>
              </a:lnSpc>
              <a:buNone/>
            </a:pP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361688" y="3996618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4584194" y="3812358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 err="1">
                <a:solidFill>
                  <a:srgbClr val="31384A"/>
                </a:solidFill>
              </a:rPr>
              <a:t>Seviye</a:t>
            </a:r>
            <a:r>
              <a:rPr lang="en-US" sz="1150" dirty="0">
                <a:solidFill>
                  <a:srgbClr val="31384A"/>
                </a:solidFill>
              </a:rPr>
              <a:t> </a:t>
            </a:r>
            <a:r>
              <a:rPr lang="tr-TR" sz="1150" dirty="0">
                <a:solidFill>
                  <a:srgbClr val="31384A"/>
                </a:solidFill>
              </a:rPr>
              <a:t>4</a:t>
            </a:r>
            <a:r>
              <a:rPr lang="en-US" sz="1150">
                <a:solidFill>
                  <a:srgbClr val="31384A"/>
                </a:solidFill>
              </a:rPr>
              <a:t> </a:t>
            </a:r>
            <a:r>
              <a:rPr lang="en-US" sz="1150" dirty="0">
                <a:solidFill>
                  <a:srgbClr val="31384A"/>
                </a:solidFill>
              </a:rPr>
              <a:t>mesleki yeterlilik belgesine sahip olmak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138160" y="160020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Taşıt Filosu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8156448" y="196596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6" name="Text 24"/>
          <p:cNvSpPr/>
          <p:nvPr/>
        </p:nvSpPr>
        <p:spPr>
          <a:xfrm>
            <a:off x="8394192" y="182880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Bilgi Sistemine kayıtlı olmak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156448" y="283464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8" name="Text 26"/>
          <p:cNvSpPr/>
          <p:nvPr/>
        </p:nvSpPr>
        <p:spPr>
          <a:xfrm>
            <a:off x="8394192" y="269748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Nüfusu 30 bini aşan ilçelerde: en az 10 araç (en az biri Türkiye üretimi 2 hibrit/elektrikli, en az 5'i işletme adına tescilli)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156448" y="3703320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0" name="Text 28"/>
          <p:cNvSpPr/>
          <p:nvPr/>
        </p:nvSpPr>
        <p:spPr>
          <a:xfrm>
            <a:off x="8394192" y="356616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Diğer yerlerde: en az 5 araç (en az 2'si işletme adına tescilli)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48640" y="4709160"/>
            <a:ext cx="11064240" cy="18288"/>
          </a:xfrm>
          <a:prstGeom prst="rect">
            <a:avLst/>
          </a:prstGeom>
          <a:solidFill>
            <a:srgbClr val="E4E6EA"/>
          </a:solidFill>
          <a:ln/>
        </p:spPr>
      </p:sp>
      <p:sp>
        <p:nvSpPr>
          <p:cNvPr id="32" name="Shape 30"/>
          <p:cNvSpPr/>
          <p:nvPr/>
        </p:nvSpPr>
        <p:spPr>
          <a:xfrm>
            <a:off x="548640" y="493776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15233D"/>
          </a:solidFill>
          <a:ln/>
        </p:spPr>
      </p:sp>
      <p:pic>
        <p:nvPicPr>
          <p:cNvPr id="33" name="Image 0" descr="/home/claude/mktr/icon_c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230368"/>
            <a:ext cx="640080" cy="640080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1691640" y="5074920"/>
            <a:ext cx="9692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C9A227"/>
                </a:solidFill>
              </a:rPr>
              <a:t>Şube Başvuruları:  </a:t>
            </a:r>
            <a:r>
              <a:rPr lang="en-US" sz="1250" dirty="0">
                <a:solidFill>
                  <a:srgbClr val="FFFFFF"/>
                </a:solidFill>
              </a:rPr>
              <a:t>Vergi kaydı şartları merkez tarafından sağlanmışsa şube için de sağlandığı kabul edilir; ancak asgari taşıt sayısı şartı her şube için ayrıca aranır (Madde 6/2).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TAŞIT STANDARTLARI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Kiralanacak Taşıtlarda Aranan Nitelikler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611880" cy="2286000"/>
          </a:xfrm>
          <a:prstGeom prst="roundRect">
            <a:avLst>
              <a:gd name="adj" fmla="val 32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7373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5B6472"/>
                </a:solidFill>
              </a:rPr>
              <a:t>Yaş Sınırı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77240" y="2057400"/>
            <a:ext cx="3154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yaş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777240" y="2743200"/>
            <a:ext cx="31546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Klasik taşıtlar hariç, model yılına göre 6 yaşın üzerindeki taşıtlar kiraya verilemez (Madde 6/1-e/3).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416552" y="1600200"/>
            <a:ext cx="3611880" cy="2286000"/>
          </a:xfrm>
          <a:prstGeom prst="roundRect">
            <a:avLst>
              <a:gd name="adj" fmla="val 32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45152" y="17373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5B6472"/>
                </a:solidFill>
              </a:rPr>
              <a:t>Kilometre Sınırı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645152" y="2057400"/>
            <a:ext cx="3154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180.000 / 300.000 km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4645152" y="2743200"/>
            <a:ext cx="31546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İçten yanmalı araçlarda 180 bin km, elektrikli araçlarda 300 bin km üst sınır (Madde 6/1-e/3).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84464" y="1600200"/>
            <a:ext cx="3611880" cy="2286000"/>
          </a:xfrm>
          <a:prstGeom prst="roundRect">
            <a:avLst>
              <a:gd name="adj" fmla="val 3200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13064" y="17373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5B6472"/>
                </a:solidFill>
              </a:rPr>
              <a:t>Hasar ve Muayene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513064" y="2057400"/>
            <a:ext cx="3154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Ağır hasar yasak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8513064" y="2743200"/>
            <a:ext cx="31546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31384A"/>
                </a:solidFill>
              </a:rPr>
              <a:t>Ağır hasar kayıtlı olmama, geçerli muayene ve zorunlu trafik sigortası şartı (Madde 6/1-e/4).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4160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Diğer Yükümlülükler (Madde 15-17)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66928" y="4681728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" y="4544568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Bilgi Sistemine kayıtlı olmayan taşıtlar kiraya verilemez.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66928" y="5184648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804672" y="5047488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İlgili AB/2019/2144 tip onayı güvenlik standartlarına uymayan taşıtlar kiraya verilemez.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5687568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804672" y="5550408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Periyodik bakımı yapılmayan taşıt, bakımı yapılmadan kiraya verilemez.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190488" y="4681728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6428232" y="4544568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Uygun sınıf sürücü belgesi olmayan kişilere taşıt kiralanamaz.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190488" y="5184648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6" name="Text 24"/>
          <p:cNvSpPr/>
          <p:nvPr/>
        </p:nvSpPr>
        <p:spPr>
          <a:xfrm>
            <a:off x="6428232" y="5047488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50" dirty="0">
                <a:solidFill>
                  <a:srgbClr val="31384A"/>
                </a:solidFill>
              </a:rPr>
              <a:t>Talep halinde kış lastiği/çocuk bağlama sistemi (en az 2 gün önceden talep) sağlanır.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KIRALAMA SÜRECI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Kira Sözleşmesi ve Ön Bilgilendirme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17043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</a:rPr>
              <a:t>Madde 10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5349240" cy="4480560"/>
          </a:xfrm>
          <a:prstGeom prst="roundRect">
            <a:avLst>
              <a:gd name="adj" fmla="val 1633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173736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Ön Bilgilendirme İçeriği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95528" y="224942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33272" y="2121408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İşletme, kiracı ve varsa ek sürücü bilgileri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5528" y="284378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1033272" y="2715768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Hizmet ve taşıtın temel nitelikleri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95528" y="343814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1033272" y="3310128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Her hizmetin bedeli ile toplam kira bedeli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95528" y="403250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33272" y="3904488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Tarafların hak ve yükümlülükleri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95528" y="462686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1033272" y="4498848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Başlangıç/bitiş tarihleri, teslim yeri ve saati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95528" y="522122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1033272" y="5093208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Sözleşmenin fesih koşulları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080760" y="1554480"/>
            <a:ext cx="5532120" cy="4480560"/>
          </a:xfrm>
          <a:prstGeom prst="roundRect">
            <a:avLst>
              <a:gd name="adj" fmla="val 1633"/>
            </a:avLst>
          </a:prstGeom>
          <a:solidFill>
            <a:srgbClr val="15233D"/>
          </a:solidFill>
          <a:ln/>
        </p:spPr>
      </p:sp>
      <p:sp>
        <p:nvSpPr>
          <p:cNvPr id="20" name="Text 18"/>
          <p:cNvSpPr/>
          <p:nvPr/>
        </p:nvSpPr>
        <p:spPr>
          <a:xfrm>
            <a:off x="6309360" y="1737360"/>
            <a:ext cx="5074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Sözleşmede Yer Alması Zorunlu Unsurlar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327648" y="224942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565392" y="212140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İşletme ve kiracının kimlik/iletişim bilgileri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327648" y="279806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6565392" y="267004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Taşıtın marka, model yılı, vites, km ve enerji bilgisi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327648" y="334670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6" name="Text 24"/>
          <p:cNvSpPr/>
          <p:nvPr/>
        </p:nvSpPr>
        <p:spPr>
          <a:xfrm>
            <a:off x="6565392" y="321868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Sunulan hizmetler (navigasyon, kasko, asistans vb.) ve bedelleri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327648" y="389534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8" name="Text 26"/>
          <p:cNvSpPr/>
          <p:nvPr/>
        </p:nvSpPr>
        <p:spPr>
          <a:xfrm>
            <a:off x="6565392" y="376732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Depozito tutarı, kullanım ve iade koşulları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327648" y="444398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0" name="Text 28"/>
          <p:cNvSpPr/>
          <p:nvPr/>
        </p:nvSpPr>
        <p:spPr>
          <a:xfrm>
            <a:off x="6565392" y="431596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Yol yardımı, gecikme, km aşımı, geçiş ücreti açıklamaları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327648" y="499262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2" name="Text 30"/>
          <p:cNvSpPr/>
          <p:nvPr/>
        </p:nvSpPr>
        <p:spPr>
          <a:xfrm>
            <a:off x="6565392" y="486460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Kasko muafiyet bedeli ve kiracıdan talep edilebilecek tutarlar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327648" y="5541264"/>
            <a:ext cx="100584" cy="10058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4" name="Text 32"/>
          <p:cNvSpPr/>
          <p:nvPr/>
        </p:nvSpPr>
        <p:spPr>
          <a:xfrm>
            <a:off x="6565392" y="5413248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E8ECF3"/>
                </a:solidFill>
              </a:rPr>
              <a:t>Sözleşmenin tek taraflı feshedilebileceği haller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KIRALAMA SÜRECI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Ön Ödemeli Elektronik Rezervasyonlar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17043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</a:rPr>
              <a:t>Madde 11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64240" cy="841248"/>
          </a:xfrm>
          <a:prstGeom prst="rect">
            <a:avLst/>
          </a:prstGeom>
          <a:solidFill>
            <a:srgbClr val="F5F6F8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691640"/>
            <a:ext cx="73152" cy="84124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764792"/>
            <a:ext cx="30175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5233D"/>
                </a:solidFill>
              </a:rPr>
              <a:t>Bilgilendirme Şartı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023360" y="1764792"/>
            <a:ext cx="7406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Ön ödeme yükümlülüğü açıkça bildirilmezse kiracı ödeme yapmakla yükümlü olmaz.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587752"/>
            <a:ext cx="11064240" cy="8412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548640" y="2587752"/>
            <a:ext cx="73152" cy="84124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660904"/>
            <a:ext cx="30175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5233D"/>
                </a:solidFill>
              </a:rPr>
              <a:t>Kiracı Kaynaklı İptal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023360" y="2660904"/>
            <a:ext cx="7406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Teslimden 24 saat öncesine kadar ücretsiz iptal; sonrasında en fazla 1 günlük kira bedeli tutarında iptal bedeli alınabilir.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483864"/>
            <a:ext cx="11064240" cy="841248"/>
          </a:xfrm>
          <a:prstGeom prst="rect">
            <a:avLst/>
          </a:prstGeom>
          <a:solidFill>
            <a:srgbClr val="F5F6F8"/>
          </a:solidFill>
          <a:ln/>
        </p:spPr>
      </p:sp>
      <p:sp>
        <p:nvSpPr>
          <p:cNvPr id="14" name="Shape 12"/>
          <p:cNvSpPr/>
          <p:nvPr/>
        </p:nvSpPr>
        <p:spPr>
          <a:xfrm>
            <a:off x="548640" y="3483864"/>
            <a:ext cx="73152" cy="84124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557016"/>
            <a:ext cx="30175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5233D"/>
                </a:solidFill>
              </a:rPr>
              <a:t>İşletme Kaynaklı Aksama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023360" y="3557016"/>
            <a:ext cx="7406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Haklı sebep olmaksızın teslimden kaçınılamaz ve rezervasyon iptal edilemez.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4379976"/>
            <a:ext cx="11064240" cy="8412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6"/>
          <p:cNvSpPr/>
          <p:nvPr/>
        </p:nvSpPr>
        <p:spPr>
          <a:xfrm>
            <a:off x="548640" y="4379976"/>
            <a:ext cx="73152" cy="84124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4453128"/>
            <a:ext cx="30175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5233D"/>
                </a:solidFill>
              </a:rPr>
              <a:t>Bekleme Süresi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023360" y="4453128"/>
            <a:ext cx="7406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1-6 günlük kiralamada en az 12 saat, 7 gün ve üzerinde en az 1 gün taşıt başkasına verilemez.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5276088"/>
            <a:ext cx="11064240" cy="841248"/>
          </a:xfrm>
          <a:prstGeom prst="rect">
            <a:avLst/>
          </a:prstGeom>
          <a:solidFill>
            <a:srgbClr val="F5F6F8"/>
          </a:solidFill>
          <a:ln/>
        </p:spPr>
      </p:sp>
      <p:sp>
        <p:nvSpPr>
          <p:cNvPr id="22" name="Shape 20"/>
          <p:cNvSpPr/>
          <p:nvPr/>
        </p:nvSpPr>
        <p:spPr>
          <a:xfrm>
            <a:off x="548640" y="5276088"/>
            <a:ext cx="73152" cy="84124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868680" y="5349240"/>
            <a:ext cx="30175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5233D"/>
                </a:solidFill>
              </a:rPr>
              <a:t>İade Süresi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023360" y="5349240"/>
            <a:ext cx="7406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1384A"/>
                </a:solidFill>
              </a:rPr>
              <a:t>İptal/iade işlemlerinde bedeller, ilgili tarihi izleyen 7 gün içinde iade edilir.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ÜCRETLENDIRME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52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Depozito Uygulaması (Madde 14)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2103120"/>
          </a:xfrm>
          <a:prstGeom prst="roundRect">
            <a:avLst>
              <a:gd name="adj" fmla="val 3478"/>
            </a:avLst>
          </a:prstGeom>
          <a:solidFill>
            <a:srgbClr val="15233D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737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227"/>
                </a:solidFill>
              </a:rPr>
              <a:t>Üst Sınırlar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148840"/>
            <a:ext cx="4754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350" dirty="0">
                <a:solidFill>
                  <a:srgbClr val="C7CEDB"/>
                </a:solidFill>
              </a:rPr>
              <a:t>6 gün ve altı kiralamalar:  </a:t>
            </a:r>
            <a:r>
              <a:rPr lang="en-US" sz="1350" b="1" dirty="0">
                <a:solidFill>
                  <a:srgbClr val="FFFFFF"/>
                </a:solidFill>
              </a:rPr>
              <a:t>en fazla 3 günlük kira bedeli
</a:t>
            </a:r>
            <a:r>
              <a:rPr lang="en-US" sz="1350" dirty="0">
                <a:solidFill>
                  <a:srgbClr val="C7CEDB"/>
                </a:solidFill>
              </a:rPr>
              <a:t>7-29 gün / haftalık kiralamalar:  </a:t>
            </a:r>
            <a:r>
              <a:rPr lang="en-US" sz="1350" b="1" dirty="0">
                <a:solidFill>
                  <a:srgbClr val="FFFFFF"/>
                </a:solidFill>
              </a:rPr>
              <a:t>en fazla 7 günlük kira bedeli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3840480"/>
            <a:ext cx="5212080" cy="2103120"/>
          </a:xfrm>
          <a:prstGeom prst="roundRect">
            <a:avLst>
              <a:gd name="adj" fmla="val 3478"/>
            </a:avLst>
          </a:prstGeom>
          <a:solidFill>
            <a:srgbClr val="F5F6F8"/>
          </a:solidFill>
          <a:ln w="12700">
            <a:solidFill>
              <a:srgbClr val="E4E6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39776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5233D"/>
                </a:solidFill>
              </a:rPr>
              <a:t>Depozitodan Karşılanabilecek Kalemler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95528" y="4480560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436168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1384A"/>
                </a:solidFill>
              </a:rPr>
              <a:t>Ödenmeyen kira/hizmet bedelleri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95528" y="4846320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472744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1384A"/>
                </a:solidFill>
              </a:rPr>
              <a:t>Gecikme, km aşımı ve enerji tamamlama bedeli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95528" y="5212080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05840" y="5093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1384A"/>
                </a:solidFill>
              </a:rPr>
              <a:t>Geçiş ücreti ve kural ihlali bedelleri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95528" y="5577840"/>
            <a:ext cx="91440" cy="914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545896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1384A"/>
                </a:solidFill>
              </a:rPr>
              <a:t>Kasko/güvence kapsamı dışı hasarlar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35040" y="1600200"/>
            <a:ext cx="5577840" cy="4343400"/>
          </a:xfrm>
          <a:prstGeom prst="roundRect">
            <a:avLst>
              <a:gd name="adj" fmla="val 1684"/>
            </a:avLst>
          </a:prstGeom>
          <a:solidFill>
            <a:srgbClr val="FDEDEB"/>
          </a:solidFill>
          <a:ln w="12700">
            <a:solidFill>
              <a:srgbClr val="B23A2E"/>
            </a:solidFill>
            <a:prstDash val="solid"/>
          </a:ln>
        </p:spPr>
      </p:sp>
      <p:pic>
        <p:nvPicPr>
          <p:cNvPr id="18" name="Image 0" descr="/home/claude/mktr/icon_ba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810512"/>
            <a:ext cx="457200" cy="45720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903720" y="18745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2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Kesinlikle Yasak Olanlar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355080" y="2487168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1" name="Text 18"/>
          <p:cNvSpPr/>
          <p:nvPr/>
        </p:nvSpPr>
        <p:spPr>
          <a:xfrm>
            <a:off x="6565392" y="2350008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4A2A26"/>
                </a:solidFill>
              </a:rPr>
              <a:t>Depozito olarak çek, senet, teminat mektubu veya kefaletname alınması (Madde 14/3)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6355080" y="3355848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3" name="Text 20"/>
          <p:cNvSpPr/>
          <p:nvPr/>
        </p:nvSpPr>
        <p:spPr>
          <a:xfrm>
            <a:off x="6565392" y="3218688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4A2A26"/>
                </a:solidFill>
              </a:rPr>
              <a:t>Kolayca tespit edilemeyen arıza/çizik ile olağan aşınma için kesinti yapılması (Madde 14/5)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6355080" y="4224528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5" name="Text 22"/>
          <p:cNvSpPr/>
          <p:nvPr/>
        </p:nvSpPr>
        <p:spPr>
          <a:xfrm>
            <a:off x="6565392" y="4087368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4A2A26"/>
                </a:solidFill>
              </a:rPr>
              <a:t>Taşıt teslim/iade belgesi düzenlenmeyen kiralamalarda bedel talep edilmesi (Madde 16/6)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6355080" y="5093208"/>
            <a:ext cx="91440" cy="91440"/>
          </a:xfrm>
          <a:prstGeom prst="ellipse">
            <a:avLst/>
          </a:prstGeom>
          <a:solidFill>
            <a:srgbClr val="B23A2E"/>
          </a:solidFill>
          <a:ln/>
        </p:spPr>
      </p:sp>
      <p:sp>
        <p:nvSpPr>
          <p:cNvPr id="27" name="Text 24"/>
          <p:cNvSpPr/>
          <p:nvPr/>
        </p:nvSpPr>
        <p:spPr>
          <a:xfrm>
            <a:off x="6565392" y="4956048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4A2A26"/>
                </a:solidFill>
              </a:rPr>
              <a:t>Sigorta tahkim kararı olmadan değer kaybı bedeli tahsili (Madde 16/9)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Motorlu Kara Taşıtlarının Kiralanması Hakkında Yönetmelik  •  15 Ağustos 2026 — R.G. Sayı: 33341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1769</Words>
  <Application>Microsoft Office PowerPoint</Application>
  <PresentationFormat>Geniş ekran</PresentationFormat>
  <Paragraphs>229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Süleyman Tanrıöver</cp:lastModifiedBy>
  <cp:revision>5</cp:revision>
  <dcterms:created xsi:type="dcterms:W3CDTF">2026-08-20T06:50:31Z</dcterms:created>
  <dcterms:modified xsi:type="dcterms:W3CDTF">2026-08-21T11:49:01Z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eodilabelclass">
    <vt:lpwstr>id_classification_unclassified=0ef0d4bf-59b8-4ae6-bbc0-fafde041157b</vt:lpwstr>
  </property>
  <property fmtid="{D5CDD505-2E9C-101B-9397-08002B2CF9AE}" pid="3" name="geodilabeluser">
    <vt:lpwstr>user=%UserFullName%</vt:lpwstr>
  </property>
  <property fmtid="{D5CDD505-2E9C-101B-9397-08002B2CF9AE}" pid="4" name="geodilabeltime">
    <vt:lpwstr>datetime=2026-08-20T07:29:12.863Z</vt:lpwstr>
  </property>
</Properties>
</file>